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  <p:sldId id="264" r:id="rId9"/>
    <p:sldId id="262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LL@karatekin.edu.t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.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.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2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10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Çankırı Karatekin Üniversitesi</a:t>
            </a:r>
          </a:p>
          <a:p>
            <a:pPr algn="ctr"/>
            <a:endParaRPr lang="tr-TR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tr-TR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tr-T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Kütüphane ve Dokümantasyon Daire</a:t>
            </a:r>
          </a:p>
          <a:p>
            <a:pPr algn="ctr"/>
            <a:r>
              <a:rPr lang="tr-T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Başkanlığı</a:t>
            </a:r>
            <a:endParaRPr lang="tr-TR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0946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Kütüphane ve Dokümantasyon Daire Başkanlığı</a:t>
            </a:r>
            <a:endParaRPr lang="tr-T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3" t="33936" r="5299" b="5085"/>
          <a:stretch/>
        </p:blipFill>
        <p:spPr bwMode="auto">
          <a:xfrm>
            <a:off x="0" y="1412776"/>
            <a:ext cx="9144000" cy="5445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6876256" y="1412776"/>
            <a:ext cx="2267744" cy="64807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8167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C:\Users\ÖZLEM\Desktop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331640" y="2060848"/>
            <a:ext cx="424847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Kişisel olarak her kullanıcımızın hesabı bulunmaktadır. 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0" y="2060848"/>
            <a:ext cx="1331640" cy="432048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759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C:\Users\ÖZLEM\Desktop\1.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3779912" y="2924944"/>
            <a:ext cx="288032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Sicil Numarası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779912" y="3429000"/>
            <a:ext cx="288032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 smtClean="0">
                <a:solidFill>
                  <a:schemeClr val="tx1"/>
                </a:solidFill>
              </a:rPr>
              <a:t>xxxxx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197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ÖZLEM\Desktop\2.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7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979712" y="2852936"/>
            <a:ext cx="7164288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tr-TR" b="1" dirty="0" smtClean="0">
                <a:solidFill>
                  <a:schemeClr val="tx1"/>
                </a:solidFill>
              </a:rPr>
              <a:t>Kütüphaneler arası ödünç sistemi için KAÖ formu doldurmanız yeterli olacaktır. </a:t>
            </a:r>
          </a:p>
          <a:p>
            <a:pPr marL="342900" indent="-342900">
              <a:buAutoNum type="arabicPeriod"/>
            </a:pPr>
            <a:r>
              <a:rPr lang="tr-TR" b="1" dirty="0" smtClean="0">
                <a:solidFill>
                  <a:schemeClr val="tx1"/>
                </a:solidFill>
              </a:rPr>
              <a:t>Eser isteklerinde bulunabilmeniz daha kolay hale gelmiştir. </a:t>
            </a:r>
          </a:p>
          <a:p>
            <a:pPr marL="342900" indent="-342900">
              <a:buAutoNum type="arabicPeriod"/>
            </a:pPr>
            <a:r>
              <a:rPr lang="tr-TR" b="1" dirty="0" smtClean="0">
                <a:solidFill>
                  <a:schemeClr val="tx1"/>
                </a:solidFill>
              </a:rPr>
              <a:t>Ve diğer tüm işlemlerinizi tek ara yüz üzerinden tamamlaya bilirisiniz.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6" name="Sağ Ayraç 5"/>
          <p:cNvSpPr/>
          <p:nvPr/>
        </p:nvSpPr>
        <p:spPr>
          <a:xfrm>
            <a:off x="755576" y="1988840"/>
            <a:ext cx="1008112" cy="4248472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822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.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TÜBESS </a:t>
            </a:r>
            <a:r>
              <a:rPr lang="tr-TR" dirty="0" smtClean="0"/>
              <a:t>üzerinden istenilecek tezler için </a:t>
            </a:r>
            <a:r>
              <a:rPr lang="tr-TR" dirty="0" smtClean="0">
                <a:hlinkClick r:id="rId2"/>
              </a:rPr>
              <a:t>ILL@karatekin.edu.tr</a:t>
            </a:r>
            <a:r>
              <a:rPr lang="tr-TR" dirty="0" smtClean="0"/>
              <a:t>  </a:t>
            </a:r>
          </a:p>
          <a:p>
            <a:pPr marL="0" indent="0">
              <a:buNone/>
            </a:pPr>
            <a:r>
              <a:rPr lang="tr-TR" dirty="0"/>
              <a:t>a</a:t>
            </a:r>
            <a:r>
              <a:rPr lang="tr-TR" dirty="0" smtClean="0"/>
              <a:t>dresine </a:t>
            </a:r>
            <a:r>
              <a:rPr lang="tr-TR" dirty="0" smtClean="0"/>
              <a:t>mail atılması yeterli olacaktır.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3834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.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494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/>
              <a:t>TÜBESS Belge Sağlama ve Ödünç Verme sistemi </a:t>
            </a:r>
            <a:r>
              <a:rPr lang="tr-TR" dirty="0"/>
              <a:t>üzerinden temin edilen tezlerle ilgili olarak YÖK tez merkezi tarafından TÜBESS katılım protokolünde:  </a:t>
            </a:r>
            <a:endParaRPr lang="tr-TR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 smtClean="0"/>
              <a:t>6.3</a:t>
            </a:r>
            <a:r>
              <a:rPr lang="tr-TR" b="1" dirty="0"/>
              <a:t>. İSTEK YAPAN KURUMUN YÜKÜMLÜLÜKLERİ: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"</a:t>
            </a:r>
            <a:r>
              <a:rPr lang="tr-TR" b="1" i="1" dirty="0"/>
              <a:t>6.3.5. Sağlayıcı kütüphane tarafından iletilen elektronik belgeleri (makale vd.), son kullanıcıya basılı (</a:t>
            </a:r>
            <a:r>
              <a:rPr lang="tr-TR" b="1" i="1" dirty="0" err="1"/>
              <a:t>print</a:t>
            </a:r>
            <a:r>
              <a:rPr lang="tr-TR" b="1" i="1" dirty="0"/>
              <a:t>) formatta teslim etmek, bu belgeleri bilgisayar sistemlerinden silmek ve hiçbir suretle arşivlememek ile yükümlüdür</a:t>
            </a:r>
            <a:r>
              <a:rPr lang="tr-TR" b="1" dirty="0"/>
              <a:t>” "</a:t>
            </a:r>
            <a:r>
              <a:rPr lang="tr-TR" dirty="0"/>
              <a:t>maddesi gereği ; </a:t>
            </a:r>
            <a:r>
              <a:rPr lang="tr-TR" b="1" dirty="0"/>
              <a:t>18.05.2016 </a:t>
            </a:r>
            <a:r>
              <a:rPr lang="tr-TR" dirty="0"/>
              <a:t>tarihinden itibaren YÖK tez merkezinden sağlanan tezler isteklilere basılı olarak verilecektir. Bu nedenle temin edilen tezlerin her bir sayfası için </a:t>
            </a:r>
            <a:r>
              <a:rPr lang="tr-TR" b="1" dirty="0"/>
              <a:t>(10 kuruş) çıktı bedeli tahsil</a:t>
            </a:r>
            <a:r>
              <a:rPr lang="tr-TR" dirty="0"/>
              <a:t> edilecektir. 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1525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Ankos</a:t>
            </a:r>
            <a:r>
              <a:rPr lang="tr-TR" dirty="0" smtClean="0"/>
              <a:t> üzerinden kaynak isteklerinde </a:t>
            </a:r>
            <a:endParaRPr lang="tr-TR" dirty="0"/>
          </a:p>
        </p:txBody>
      </p:sp>
      <p:pic>
        <p:nvPicPr>
          <p:cNvPr id="4" name="Picture 2" descr="C:\Users\ÖZLEM\Desktop\2.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7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0" y="5229200"/>
            <a:ext cx="1115616" cy="43204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2843808" y="3573016"/>
            <a:ext cx="4968552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err="1" smtClean="0"/>
              <a:t>Ankos</a:t>
            </a:r>
            <a:r>
              <a:rPr lang="tr-TR" sz="2400" dirty="0" smtClean="0"/>
              <a:t> üzerinden kaynak istenileceği zaman  </a:t>
            </a:r>
            <a:r>
              <a:rPr lang="tr-TR" sz="2400" b="1" dirty="0" smtClean="0">
                <a:solidFill>
                  <a:schemeClr val="tx1"/>
                </a:solidFill>
              </a:rPr>
              <a:t>KAÖ  İstek </a:t>
            </a:r>
            <a:r>
              <a:rPr lang="tr-TR" sz="2400" dirty="0" smtClean="0"/>
              <a:t>bölümündeki formu doldurmanız yeterli olacaktır.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80337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.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.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-3092" y="0"/>
            <a:ext cx="9144000" cy="6858000"/>
          </a:xfrm>
          <a:prstGeom prst="rect">
            <a:avLst/>
          </a:prstGeom>
          <a:blipFill dpi="0" rotWithShape="1">
            <a:blip r:embed="rId2">
              <a:alphaModFix amt="41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04298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94</Words>
  <Application>Microsoft Office PowerPoint</Application>
  <PresentationFormat>Ekran Gösterisi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.</vt:lpstr>
      <vt:lpstr>Kütüphane ve Dokümantasyon Daire Başkanlığı</vt:lpstr>
      <vt:lpstr>PowerPoint Sunusu</vt:lpstr>
      <vt:lpstr>PowerPoint Sunusu</vt:lpstr>
      <vt:lpstr>PowerPoint Sunusu</vt:lpstr>
      <vt:lpstr>.</vt:lpstr>
      <vt:lpstr>.</vt:lpstr>
      <vt:lpstr>PowerPoint Sunusu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ÖZLEM</dc:creator>
  <cp:lastModifiedBy>ÖZLEM</cp:lastModifiedBy>
  <cp:revision>4</cp:revision>
  <dcterms:created xsi:type="dcterms:W3CDTF">2016-07-26T13:31:59Z</dcterms:created>
  <dcterms:modified xsi:type="dcterms:W3CDTF">2016-09-01T08:29:29Z</dcterms:modified>
</cp:coreProperties>
</file>